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media/image10.svg" ContentType="image/svg+xml"/>
  <Override PartName="/ppt/media/image12.svg" ContentType="image/svg+xml"/>
  <Override PartName="/ppt/media/image16.svg" ContentType="image/svg+xml"/>
  <Override PartName="/ppt/media/image18.svg" ContentType="image/svg+xml"/>
  <Override PartName="/ppt/media/image20.svg" ContentType="image/svg+xml"/>
  <Override PartName="/ppt/media/image22.svg" ContentType="image/svg+xml"/>
  <Override PartName="/ppt/media/image25.svg" ContentType="image/svg+xml"/>
  <Override PartName="/ppt/media/image28.svg" ContentType="image/svg+xml"/>
  <Override PartName="/ppt/media/image7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8288000" cy="10287000"/>
  <p:notesSz cx="6858000" cy="9144000"/>
  <p:embeddedFontLst>
    <p:embeddedFont>
      <p:font typeface="Open Sans Bold" panose="020B0806030504020204"/>
      <p:bold r:id="rId21"/>
    </p:embeddedFont>
    <p:embeddedFont>
      <p:font typeface="Open Sans" panose="020B0606030504020204"/>
      <p:regular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font" Target="fonts/font6.fntdata"/><Relationship Id="rId25" Type="http://schemas.openxmlformats.org/officeDocument/2006/relationships/font" Target="fonts/font5.fntdata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Relationship Id="rId3" Type="http://schemas.openxmlformats.org/officeDocument/2006/relationships/image" Target="../media/image29.jpeg"/><Relationship Id="rId2" Type="http://schemas.openxmlformats.org/officeDocument/2006/relationships/image" Target="../media/image28.svg"/><Relationship Id="rId1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sv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.svg"/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8.svg"/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2.svg"/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20213" y="308453"/>
            <a:ext cx="2171161" cy="1725794"/>
          </a:xfrm>
          <a:custGeom>
            <a:avLst/>
            <a:gdLst/>
            <a:ahLst/>
            <a:cxnLst/>
            <a:rect l="l" t="t" r="r" b="b"/>
            <a:pathLst>
              <a:path w="2171161" h="1725794">
                <a:moveTo>
                  <a:pt x="0" y="0"/>
                </a:moveTo>
                <a:lnTo>
                  <a:pt x="2171160" y="0"/>
                </a:lnTo>
                <a:lnTo>
                  <a:pt x="2171160" y="1725795"/>
                </a:lnTo>
                <a:lnTo>
                  <a:pt x="0" y="172579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491373" y="308453"/>
            <a:ext cx="9914111" cy="1538077"/>
          </a:xfrm>
          <a:custGeom>
            <a:avLst/>
            <a:gdLst/>
            <a:ahLst/>
            <a:cxnLst/>
            <a:rect l="l" t="t" r="r" b="b"/>
            <a:pathLst>
              <a:path w="9914111" h="1538077">
                <a:moveTo>
                  <a:pt x="0" y="0"/>
                </a:moveTo>
                <a:lnTo>
                  <a:pt x="9914112" y="0"/>
                </a:lnTo>
                <a:lnTo>
                  <a:pt x="9914112" y="1538078"/>
                </a:lnTo>
                <a:lnTo>
                  <a:pt x="0" y="15380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751587" y="2296143"/>
            <a:ext cx="5307796" cy="2131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5"/>
              </a:lnSpc>
            </a:pPr>
            <a:r>
              <a:rPr lang="en-US" sz="2425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E</a:t>
            </a:r>
            <a:r>
              <a:rPr lang="en-US" sz="2425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nzo Rafael de Souza Cardoso</a:t>
            </a:r>
            <a:endParaRPr lang="en-US" sz="2425" b="1">
              <a:solidFill>
                <a:srgbClr val="000000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  <a:p>
            <a:pPr algn="ctr">
              <a:lnSpc>
                <a:spcPts val="3395"/>
              </a:lnSpc>
            </a:pPr>
            <a:r>
              <a:rPr lang="en-US" sz="2425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Gustavo Assis Calligaris</a:t>
            </a:r>
            <a:endParaRPr lang="en-US" sz="2425" b="1">
              <a:solidFill>
                <a:srgbClr val="000000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  <a:p>
            <a:pPr algn="ctr">
              <a:lnSpc>
                <a:spcPts val="3395"/>
              </a:lnSpc>
            </a:pPr>
            <a:r>
              <a:rPr lang="en-US" sz="2425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Igor Matheus de França Fernandes</a:t>
            </a:r>
            <a:endParaRPr lang="en-US" sz="2425" b="1">
              <a:solidFill>
                <a:srgbClr val="000000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  <a:p>
            <a:pPr algn="ctr">
              <a:lnSpc>
                <a:spcPts val="3395"/>
              </a:lnSpc>
            </a:pPr>
            <a:r>
              <a:rPr lang="en-US" sz="2425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João Guilherme Araujo Souza</a:t>
            </a:r>
            <a:endParaRPr lang="en-US" sz="2425" b="1">
              <a:solidFill>
                <a:srgbClr val="000000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  <a:p>
            <a:pPr algn="ctr">
              <a:lnSpc>
                <a:spcPts val="3395"/>
              </a:lnSpc>
            </a:pPr>
          </a:p>
        </p:txBody>
      </p:sp>
      <p:sp>
        <p:nvSpPr>
          <p:cNvPr id="5" name="TextBox 5"/>
          <p:cNvSpPr txBox="1"/>
          <p:nvPr/>
        </p:nvSpPr>
        <p:spPr>
          <a:xfrm>
            <a:off x="5205873" y="4551369"/>
            <a:ext cx="7978229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DEB</a:t>
            </a:r>
            <a:r>
              <a:rPr lang="en-US" sz="9200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IAN Linux</a:t>
            </a:r>
            <a:endParaRPr lang="en-US" sz="9200" b="1">
              <a:solidFill>
                <a:srgbClr val="000000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  <a:p>
            <a:pPr algn="ctr">
              <a:lnSpc>
                <a:spcPts val="12880"/>
              </a:lnSpc>
            </a:pPr>
          </a:p>
        </p:txBody>
      </p:sp>
      <p:sp>
        <p:nvSpPr>
          <p:cNvPr id="6" name="TextBox 6"/>
          <p:cNvSpPr txBox="1"/>
          <p:nvPr/>
        </p:nvSpPr>
        <p:spPr>
          <a:xfrm>
            <a:off x="3893251" y="7123044"/>
            <a:ext cx="10833571" cy="1180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O</a:t>
            </a:r>
            <a:r>
              <a:rPr lang="en-US" sz="3400">
                <a:solidFill>
                  <a:srgbClr val="00000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rientadores: Prof. Ronildo/ Prof. Roberto Melle Pinto</a:t>
            </a:r>
            <a:endParaRPr lang="en-US" sz="3400">
              <a:solidFill>
                <a:srgbClr val="000000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algn="ctr">
              <a:lnSpc>
                <a:spcPts val="4760"/>
              </a:lnSpc>
            </a:pPr>
          </a:p>
        </p:txBody>
      </p:sp>
      <p:sp>
        <p:nvSpPr>
          <p:cNvPr id="7" name="TextBox 7"/>
          <p:cNvSpPr txBox="1"/>
          <p:nvPr/>
        </p:nvSpPr>
        <p:spPr>
          <a:xfrm>
            <a:off x="3727214" y="8960757"/>
            <a:ext cx="10833571" cy="1780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Ju</a:t>
            </a:r>
            <a:r>
              <a:rPr lang="en-US" sz="3400">
                <a:solidFill>
                  <a:srgbClr val="00000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ndiai </a:t>
            </a:r>
            <a:endParaRPr lang="en-US" sz="3400">
              <a:solidFill>
                <a:srgbClr val="000000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2025</a:t>
            </a:r>
            <a:endParaRPr lang="en-US" sz="3400">
              <a:solidFill>
                <a:srgbClr val="000000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algn="ctr">
              <a:lnSpc>
                <a:spcPts val="4760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52000"/>
            </a:blip>
            <a:stretch>
              <a:fillRect l="-5279" r="-5279" b="-1055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103894" y="475987"/>
            <a:ext cx="10080212" cy="3331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60"/>
              </a:lnSpc>
            </a:pPr>
            <a:r>
              <a:rPr lang="en-US" sz="6185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P</a:t>
            </a:r>
            <a:r>
              <a:rPr lang="pt-BR" altLang="en-US" sz="6185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arte </a:t>
            </a:r>
            <a:r>
              <a:rPr lang="en-US" sz="6185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P</a:t>
            </a:r>
            <a:r>
              <a:rPr lang="pt-BR" altLang="en-US" sz="6185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ratica</a:t>
            </a:r>
            <a:r>
              <a:rPr lang="en-US" sz="6185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4:</a:t>
            </a:r>
            <a:endParaRPr lang="en-US" sz="6185" b="1">
              <a:solidFill>
                <a:srgbClr val="000000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  <a:p>
            <a:pPr algn="ctr">
              <a:lnSpc>
                <a:spcPts val="8660"/>
              </a:lnSpc>
            </a:pPr>
            <a:r>
              <a:rPr lang="en-US" sz="6185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O Gerenciador de Pacotes</a:t>
            </a:r>
            <a:endParaRPr lang="en-US" sz="6185" b="1">
              <a:solidFill>
                <a:srgbClr val="000000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48640" y="3656330"/>
            <a:ext cx="7374890" cy="525018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 No Debian e seus sistemas derivados, existem os pacotes, que são arquivos que contêm os ficheiros para implementar um conjunto de comandos ou funcionalidades.</a:t>
            </a:r>
            <a:endParaRPr lang="en-US" sz="3400">
              <a:solidFill>
                <a:srgbClr val="000000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algn="ctr">
              <a:lnSpc>
                <a:spcPts val="4760"/>
              </a:lnSpc>
            </a:pPr>
          </a:p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Existem dois tipos:</a:t>
            </a:r>
            <a:endParaRPr lang="en-US" sz="3400">
              <a:solidFill>
                <a:srgbClr val="000000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97520" y="3978589"/>
            <a:ext cx="8290480" cy="3479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20"/>
              </a:lnSpc>
            </a:pPr>
            <a:r>
              <a:rPr lang="en-US" sz="6655">
                <a:solidFill>
                  <a:srgbClr val="00000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1.Pacote Binário</a:t>
            </a:r>
            <a:endParaRPr lang="en-US" sz="6655">
              <a:solidFill>
                <a:srgbClr val="000000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algn="ctr">
              <a:lnSpc>
                <a:spcPts val="9320"/>
              </a:lnSpc>
            </a:pPr>
            <a:r>
              <a:rPr lang="en-US" sz="6655">
                <a:solidFill>
                  <a:srgbClr val="00000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2.Pacote Fonte</a:t>
            </a:r>
            <a:endParaRPr lang="en-US" sz="6655">
              <a:solidFill>
                <a:srgbClr val="000000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algn="ctr">
              <a:lnSpc>
                <a:spcPts val="9320"/>
              </a:lnSpc>
            </a:p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75492">
            <a:off x="4129339" y="6604434"/>
            <a:ext cx="2374584" cy="2261791"/>
          </a:xfrm>
          <a:custGeom>
            <a:avLst/>
            <a:gdLst/>
            <a:ahLst/>
            <a:cxnLst/>
            <a:rect l="l" t="t" r="r" b="b"/>
            <a:pathLst>
              <a:path w="2374584" h="2261791">
                <a:moveTo>
                  <a:pt x="0" y="0"/>
                </a:moveTo>
                <a:lnTo>
                  <a:pt x="2374584" y="0"/>
                </a:lnTo>
                <a:lnTo>
                  <a:pt x="2374584" y="2261791"/>
                </a:lnTo>
                <a:lnTo>
                  <a:pt x="0" y="226179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081788" y="908426"/>
            <a:ext cx="5750509" cy="3965620"/>
          </a:xfrm>
          <a:custGeom>
            <a:avLst/>
            <a:gdLst/>
            <a:ahLst/>
            <a:cxnLst/>
            <a:rect l="l" t="t" r="r" b="b"/>
            <a:pathLst>
              <a:path w="5750509" h="3965620">
                <a:moveTo>
                  <a:pt x="0" y="0"/>
                </a:moveTo>
                <a:lnTo>
                  <a:pt x="5750508" y="0"/>
                </a:lnTo>
                <a:lnTo>
                  <a:pt x="5750508" y="3965620"/>
                </a:lnTo>
                <a:lnTo>
                  <a:pt x="0" y="39656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343707"/>
            <a:ext cx="8575861" cy="4363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0"/>
              </a:lnSpc>
            </a:pPr>
            <a:r>
              <a:rPr lang="en-US" sz="3560">
                <a:solidFill>
                  <a:srgbClr val="00000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O gerenciamento é feiro através da APT  (Advanced Package Tool ) , que através de códigos no terminal pode acrescentar pacotes úteis ao seu sistema, como o synaptic ou o dpkg, ambos softwares usados para gerenciar intuitivamente os pacotes Debian.</a:t>
            </a:r>
            <a:endParaRPr lang="en-US" sz="3560">
              <a:solidFill>
                <a:srgbClr val="000000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75411" y="5151592"/>
            <a:ext cx="7963263" cy="4776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20"/>
              </a:lnSpc>
            </a:pPr>
            <a:r>
              <a:rPr lang="en-US" sz="5440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Esse sistema de pacotes é um dos motivos de o Debian ser tão usado.</a:t>
            </a:r>
            <a:endParaRPr lang="en-US" sz="5440" b="1">
              <a:solidFill>
                <a:srgbClr val="000000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  <a:p>
            <a:pPr algn="ctr">
              <a:lnSpc>
                <a:spcPts val="7620"/>
              </a:lnSpc>
            </a:p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419281">
            <a:off x="14540391" y="7273912"/>
            <a:ext cx="2499981" cy="2499981"/>
          </a:xfrm>
          <a:custGeom>
            <a:avLst/>
            <a:gdLst/>
            <a:ahLst/>
            <a:cxnLst/>
            <a:rect l="l" t="t" r="r" b="b"/>
            <a:pathLst>
              <a:path w="2499981" h="2499981">
                <a:moveTo>
                  <a:pt x="0" y="0"/>
                </a:moveTo>
                <a:lnTo>
                  <a:pt x="2499981" y="0"/>
                </a:lnTo>
                <a:lnTo>
                  <a:pt x="2499981" y="2499981"/>
                </a:lnTo>
                <a:lnTo>
                  <a:pt x="0" y="249998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216326">
            <a:off x="11526785" y="5506684"/>
            <a:ext cx="2545453" cy="2511663"/>
          </a:xfrm>
          <a:custGeom>
            <a:avLst/>
            <a:gdLst/>
            <a:ahLst/>
            <a:cxnLst/>
            <a:rect l="l" t="t" r="r" b="b"/>
            <a:pathLst>
              <a:path w="2545453" h="2511663">
                <a:moveTo>
                  <a:pt x="0" y="0"/>
                </a:moveTo>
                <a:lnTo>
                  <a:pt x="2545453" y="0"/>
                </a:lnTo>
                <a:lnTo>
                  <a:pt x="2545453" y="2511663"/>
                </a:lnTo>
                <a:lnTo>
                  <a:pt x="0" y="25116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42818" y="339928"/>
            <a:ext cx="2514658" cy="2514658"/>
          </a:xfrm>
          <a:custGeom>
            <a:avLst/>
            <a:gdLst/>
            <a:ahLst/>
            <a:cxnLst/>
            <a:rect l="l" t="t" r="r" b="b"/>
            <a:pathLst>
              <a:path w="2514658" h="2514658">
                <a:moveTo>
                  <a:pt x="0" y="0"/>
                </a:moveTo>
                <a:lnTo>
                  <a:pt x="2514658" y="0"/>
                </a:lnTo>
                <a:lnTo>
                  <a:pt x="2514658" y="2514659"/>
                </a:lnTo>
                <a:lnTo>
                  <a:pt x="0" y="25146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428521" y="1700832"/>
            <a:ext cx="3258020" cy="3258020"/>
          </a:xfrm>
          <a:custGeom>
            <a:avLst/>
            <a:gdLst/>
            <a:ahLst/>
            <a:cxnLst/>
            <a:rect l="l" t="t" r="r" b="b"/>
            <a:pathLst>
              <a:path w="3258020" h="3258020">
                <a:moveTo>
                  <a:pt x="0" y="0"/>
                </a:moveTo>
                <a:lnTo>
                  <a:pt x="3258020" y="0"/>
                </a:lnTo>
                <a:lnTo>
                  <a:pt x="3258020" y="3258020"/>
                </a:lnTo>
                <a:lnTo>
                  <a:pt x="0" y="32580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773930" y="476250"/>
            <a:ext cx="9652000" cy="2220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60"/>
              </a:lnSpc>
            </a:pPr>
            <a:r>
              <a:rPr lang="en-US" sz="6185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P</a:t>
            </a:r>
            <a:r>
              <a:rPr lang="pt-BR" altLang="en-US" sz="6185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arte </a:t>
            </a:r>
            <a:r>
              <a:rPr lang="en-US" sz="6185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P</a:t>
            </a:r>
            <a:r>
              <a:rPr lang="pt-BR" altLang="en-US" sz="6185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ratica</a:t>
            </a:r>
            <a:r>
              <a:rPr lang="en-US" sz="6185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5: </a:t>
            </a:r>
            <a:endParaRPr lang="en-US" sz="6185" b="1">
              <a:solidFill>
                <a:srgbClr val="000000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  <a:p>
            <a:pPr algn="ctr">
              <a:lnSpc>
                <a:spcPts val="8660"/>
              </a:lnSpc>
            </a:pPr>
            <a:r>
              <a:rPr lang="en-US" sz="6185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Principais Apps</a:t>
            </a:r>
            <a:endParaRPr lang="en-US" sz="6185" b="1">
              <a:solidFill>
                <a:srgbClr val="000000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3253642"/>
            <a:ext cx="9820730" cy="6004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0"/>
              </a:lnSpc>
            </a:pPr>
            <a:r>
              <a:rPr lang="en-US" sz="3790">
                <a:solidFill>
                  <a:srgbClr val="00000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FireFox: um navegador web;</a:t>
            </a:r>
            <a:endParaRPr lang="en-US" sz="3790">
              <a:solidFill>
                <a:srgbClr val="000000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algn="ctr">
              <a:lnSpc>
                <a:spcPts val="5310"/>
              </a:lnSpc>
            </a:pPr>
            <a:r>
              <a:rPr lang="en-US" sz="3790">
                <a:solidFill>
                  <a:srgbClr val="00000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ThunderBird: um software para emails e notícias;</a:t>
            </a:r>
            <a:endParaRPr lang="en-US" sz="3790">
              <a:solidFill>
                <a:srgbClr val="000000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algn="ctr">
              <a:lnSpc>
                <a:spcPts val="5310"/>
              </a:lnSpc>
            </a:pPr>
            <a:r>
              <a:rPr lang="en-US" sz="3790">
                <a:solidFill>
                  <a:srgbClr val="00000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A série LibreOffice, que tem as funcionalidades de apps famosos da Microsoft (Word, Excel etc);</a:t>
            </a:r>
            <a:endParaRPr lang="en-US" sz="3790">
              <a:solidFill>
                <a:srgbClr val="000000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algn="ctr">
              <a:lnSpc>
                <a:spcPts val="5310"/>
              </a:lnSpc>
            </a:pPr>
            <a:r>
              <a:rPr lang="en-US" sz="3790">
                <a:solidFill>
                  <a:srgbClr val="00000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Fctix: uma framework  para um método de entrada de dados. Suporta sistemas Linux e Unix, como o FreeBSD.</a:t>
            </a:r>
            <a:endParaRPr lang="en-US" sz="3790">
              <a:solidFill>
                <a:srgbClr val="000000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809834"/>
            <a:ext cx="18288000" cy="209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15"/>
              </a:lnSpc>
            </a:pPr>
            <a:r>
              <a:rPr lang="en-US" sz="6010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CONS</a:t>
            </a:r>
            <a:r>
              <a:rPr lang="en-US" sz="6010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IDERAÇÕES FINAIS</a:t>
            </a:r>
            <a:endParaRPr lang="en-US" sz="6010" b="1">
              <a:solidFill>
                <a:srgbClr val="000000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  <a:p>
            <a:pPr algn="ctr">
              <a:lnSpc>
                <a:spcPts val="8415"/>
              </a:lnSpc>
            </a:pPr>
          </a:p>
        </p:txBody>
      </p:sp>
      <p:sp>
        <p:nvSpPr>
          <p:cNvPr id="3" name="TextBox 3"/>
          <p:cNvSpPr txBox="1"/>
          <p:nvPr/>
        </p:nvSpPr>
        <p:spPr>
          <a:xfrm>
            <a:off x="0" y="2804664"/>
            <a:ext cx="18288000" cy="458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  <a:spcBef>
                <a:spcPct val="0"/>
              </a:spcBef>
            </a:pPr>
            <a:r>
              <a:rPr lang="en-US" sz="5200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O Debian é uma distribuição linux não tão usada como o Ubuntu, por exemplo. O seu foco sempre foi estabilidade, segurança e liberdade, e o seu público alvo são os mais capacitados e experientes com o desenvolvimento.</a:t>
            </a:r>
            <a:endParaRPr lang="en-US" sz="5200" b="1">
              <a:solidFill>
                <a:srgbClr val="000000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2847957" y="7177562"/>
            <a:ext cx="5440043" cy="3109438"/>
          </a:xfrm>
          <a:custGeom>
            <a:avLst/>
            <a:gdLst/>
            <a:ahLst/>
            <a:cxnLst/>
            <a:rect l="l" t="t" r="r" b="b"/>
            <a:pathLst>
              <a:path w="5440043" h="3109438">
                <a:moveTo>
                  <a:pt x="0" y="0"/>
                </a:moveTo>
                <a:lnTo>
                  <a:pt x="5440043" y="0"/>
                </a:lnTo>
                <a:lnTo>
                  <a:pt x="5440043" y="3109438"/>
                </a:lnTo>
                <a:lnTo>
                  <a:pt x="0" y="310943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733" b="-733"/>
            </a:stretch>
          </a:blipFill>
        </p:spPr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763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1" y="0"/>
                </a:lnTo>
                <a:lnTo>
                  <a:pt x="1828800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25604" y="535673"/>
            <a:ext cx="6836792" cy="319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Ref</a:t>
            </a:r>
            <a:r>
              <a:rPr lang="en-US" sz="9200" b="1">
                <a:solidFill>
                  <a:srgbClr val="FFFFFF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erências</a:t>
            </a:r>
            <a:endParaRPr lang="en-US" sz="9200" b="1">
              <a:solidFill>
                <a:srgbClr val="FFFFFF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  <a:p>
            <a:pPr algn="ctr">
              <a:lnSpc>
                <a:spcPts val="12880"/>
              </a:lnSpc>
            </a:pPr>
          </a:p>
        </p:txBody>
      </p:sp>
      <p:sp>
        <p:nvSpPr>
          <p:cNvPr id="4" name="TextBox 4"/>
          <p:cNvSpPr txBox="1"/>
          <p:nvPr/>
        </p:nvSpPr>
        <p:spPr>
          <a:xfrm>
            <a:off x="417954" y="2589564"/>
            <a:ext cx="17452093" cy="1856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0"/>
              </a:lnSpc>
            </a:pPr>
            <a:r>
              <a:rPr lang="en-US" sz="2665" b="1">
                <a:solidFill>
                  <a:srgbClr val="FFFFFF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CALADO, A. L. UMA ANÁL</a:t>
            </a:r>
            <a:r>
              <a:rPr lang="en-US" sz="2665" b="1">
                <a:solidFill>
                  <a:srgbClr val="FFFFFF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ISE COMPARATIVA DE DISTRIBUIÇÕES DO SISTEMA OPERACIONAL LINUX. 2018. Disponível em: &lt;https://releia.ifsertao-pe.edu.br/jspui/bitstream/123456789/450/1/TCC%20-%20UMA%20AN%C3%81LISE%20COMPARATIVA%20DE%20DISTRIBUI%C3%87%C3%95ES%20DO%20SISTEMA%20OPERACIONAL%20LINUX.pdf&gt;. Acesso em: 8 set. 2025</a:t>
            </a:r>
            <a:endParaRPr lang="en-US" sz="2665" b="1">
              <a:solidFill>
                <a:srgbClr val="FFFFFF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id="6" name="TextBox 6"/>
          <p:cNvSpPr txBox="1"/>
          <p:nvPr/>
        </p:nvSpPr>
        <p:spPr>
          <a:xfrm>
            <a:off x="-590495" y="5086350"/>
            <a:ext cx="18878495" cy="1394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0"/>
              </a:lnSpc>
            </a:pPr>
            <a:r>
              <a:rPr lang="en-US" sz="2665" b="1">
                <a:solidFill>
                  <a:srgbClr val="FFFFFF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DEB</a:t>
            </a:r>
            <a:r>
              <a:rPr lang="en-US" sz="2665" b="1">
                <a:solidFill>
                  <a:srgbClr val="FFFFFF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IAN PROJECT. Sobre o Debian. Projeto Debian, [s.d.]a. Disponível em: &lt;https://www.debian.org/intro/about.pt.html&gt;. Acesso em: 6 set. 2025.</a:t>
            </a:r>
            <a:endParaRPr lang="en-US" sz="2665" b="1">
              <a:solidFill>
                <a:srgbClr val="FFFFFF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  <a:p>
            <a:pPr algn="ctr">
              <a:lnSpc>
                <a:spcPts val="3730"/>
              </a:lnSpc>
            </a:pPr>
          </a:p>
        </p:txBody>
      </p:sp>
      <p:sp>
        <p:nvSpPr>
          <p:cNvPr id="7" name="TextBox 7"/>
          <p:cNvSpPr txBox="1"/>
          <p:nvPr/>
        </p:nvSpPr>
        <p:spPr>
          <a:xfrm>
            <a:off x="731990" y="6657801"/>
            <a:ext cx="16814495" cy="1949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5"/>
              </a:lnSpc>
            </a:pPr>
            <a:r>
              <a:rPr lang="en-US" sz="2775" b="1">
                <a:solidFill>
                  <a:srgbClr val="FFFFFF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TECNOBLOG. O que é Debian? Conheça as vantage</a:t>
            </a:r>
            <a:r>
              <a:rPr lang="en-US" sz="2775" b="1">
                <a:solidFill>
                  <a:srgbClr val="FFFFFF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ns do sistema operacional baseado em Linux, 2025. Disponível em: &lt;https://tecnoblog.net/responde/o-que-e-debian-conheca-as-vantagens-do-sistema-operacional-baseado-em-linux/&gt;. Acesso em: 6 set. 2025.</a:t>
            </a:r>
            <a:endParaRPr lang="en-US" sz="2775" b="1">
              <a:solidFill>
                <a:srgbClr val="FFFFFF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  <a:p>
            <a:pPr algn="ctr">
              <a:lnSpc>
                <a:spcPts val="3885"/>
              </a:lnSpc>
            </a:p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20213" y="308453"/>
            <a:ext cx="2171161" cy="1725794"/>
          </a:xfrm>
          <a:custGeom>
            <a:avLst/>
            <a:gdLst/>
            <a:ahLst/>
            <a:cxnLst/>
            <a:rect l="l" t="t" r="r" b="b"/>
            <a:pathLst>
              <a:path w="2171161" h="1725794">
                <a:moveTo>
                  <a:pt x="0" y="0"/>
                </a:moveTo>
                <a:lnTo>
                  <a:pt x="2171160" y="0"/>
                </a:lnTo>
                <a:lnTo>
                  <a:pt x="2171160" y="1725795"/>
                </a:lnTo>
                <a:lnTo>
                  <a:pt x="0" y="172579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491373" y="308453"/>
            <a:ext cx="9914111" cy="1538077"/>
          </a:xfrm>
          <a:custGeom>
            <a:avLst/>
            <a:gdLst/>
            <a:ahLst/>
            <a:cxnLst/>
            <a:rect l="l" t="t" r="r" b="b"/>
            <a:pathLst>
              <a:path w="9914111" h="1538077">
                <a:moveTo>
                  <a:pt x="0" y="0"/>
                </a:moveTo>
                <a:lnTo>
                  <a:pt x="9914112" y="0"/>
                </a:lnTo>
                <a:lnTo>
                  <a:pt x="9914112" y="1538078"/>
                </a:lnTo>
                <a:lnTo>
                  <a:pt x="0" y="15380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751587" y="2296143"/>
            <a:ext cx="5307796" cy="2131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5"/>
              </a:lnSpc>
            </a:pPr>
            <a:r>
              <a:rPr lang="en-US" sz="2425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E</a:t>
            </a:r>
            <a:r>
              <a:rPr lang="en-US" sz="2425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nzo Rafael de Souza Cardoso</a:t>
            </a:r>
            <a:endParaRPr lang="en-US" sz="2425" b="1">
              <a:solidFill>
                <a:srgbClr val="000000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  <a:p>
            <a:pPr algn="ctr">
              <a:lnSpc>
                <a:spcPts val="3395"/>
              </a:lnSpc>
            </a:pPr>
            <a:r>
              <a:rPr lang="en-US" sz="2425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Gustavo Assis Calligaris</a:t>
            </a:r>
            <a:endParaRPr lang="en-US" sz="2425" b="1">
              <a:solidFill>
                <a:srgbClr val="000000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  <a:p>
            <a:pPr algn="ctr">
              <a:lnSpc>
                <a:spcPts val="3395"/>
              </a:lnSpc>
            </a:pPr>
            <a:r>
              <a:rPr lang="en-US" sz="2425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Igor Matheus de França Fernandes</a:t>
            </a:r>
            <a:endParaRPr lang="en-US" sz="2425" b="1">
              <a:solidFill>
                <a:srgbClr val="000000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  <a:p>
            <a:pPr algn="ctr">
              <a:lnSpc>
                <a:spcPts val="3395"/>
              </a:lnSpc>
            </a:pPr>
            <a:r>
              <a:rPr lang="en-US" sz="2425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João Guilherme Araujo Souza</a:t>
            </a:r>
            <a:endParaRPr lang="en-US" sz="2425" b="1">
              <a:solidFill>
                <a:srgbClr val="000000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  <a:p>
            <a:pPr algn="ctr">
              <a:lnSpc>
                <a:spcPts val="3395"/>
              </a:lnSpc>
            </a:pPr>
          </a:p>
        </p:txBody>
      </p:sp>
      <p:sp>
        <p:nvSpPr>
          <p:cNvPr id="5" name="TextBox 5"/>
          <p:cNvSpPr txBox="1"/>
          <p:nvPr/>
        </p:nvSpPr>
        <p:spPr>
          <a:xfrm>
            <a:off x="5205873" y="4551369"/>
            <a:ext cx="7978229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DEB</a:t>
            </a:r>
            <a:r>
              <a:rPr lang="en-US" sz="9200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IAN Linux</a:t>
            </a:r>
            <a:endParaRPr lang="en-US" sz="9200" b="1">
              <a:solidFill>
                <a:srgbClr val="000000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  <a:p>
            <a:pPr algn="ctr">
              <a:lnSpc>
                <a:spcPts val="12880"/>
              </a:lnSpc>
            </a:pPr>
          </a:p>
        </p:txBody>
      </p:sp>
      <p:sp>
        <p:nvSpPr>
          <p:cNvPr id="6" name="TextBox 6"/>
          <p:cNvSpPr txBox="1"/>
          <p:nvPr/>
        </p:nvSpPr>
        <p:spPr>
          <a:xfrm>
            <a:off x="3893251" y="7123044"/>
            <a:ext cx="10833571" cy="1180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O</a:t>
            </a:r>
            <a:r>
              <a:rPr lang="en-US" sz="3400">
                <a:solidFill>
                  <a:srgbClr val="00000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rientadores: Prof. Ronildo/ Prof. Roberto Melle Pinto</a:t>
            </a:r>
            <a:endParaRPr lang="en-US" sz="3400">
              <a:solidFill>
                <a:srgbClr val="000000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algn="ctr">
              <a:lnSpc>
                <a:spcPts val="4760"/>
              </a:lnSpc>
            </a:pPr>
          </a:p>
        </p:txBody>
      </p:sp>
      <p:sp>
        <p:nvSpPr>
          <p:cNvPr id="7" name="TextBox 7"/>
          <p:cNvSpPr txBox="1"/>
          <p:nvPr/>
        </p:nvSpPr>
        <p:spPr>
          <a:xfrm>
            <a:off x="3727214" y="8960757"/>
            <a:ext cx="10833571" cy="1780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Ju</a:t>
            </a:r>
            <a:r>
              <a:rPr lang="en-US" sz="3400">
                <a:solidFill>
                  <a:srgbClr val="00000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ndiai </a:t>
            </a:r>
            <a:endParaRPr lang="en-US" sz="3400">
              <a:solidFill>
                <a:srgbClr val="000000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2025</a:t>
            </a:r>
            <a:endParaRPr lang="en-US" sz="3400">
              <a:solidFill>
                <a:srgbClr val="000000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algn="ctr">
              <a:lnSpc>
                <a:spcPts val="4760"/>
              </a:lnSpc>
            </a:p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43866" y="4953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498" r="-1419" b="-1546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18135" y="2838450"/>
            <a:ext cx="12024995" cy="642747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6360"/>
              </a:lnSpc>
            </a:pPr>
            <a:r>
              <a:rPr lang="en-US" sz="4540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E</a:t>
            </a:r>
            <a:r>
              <a:rPr lang="en-US" sz="4540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ste trabalho tem por intuito explicar e divulgar a distribuição </a:t>
            </a:r>
            <a:endParaRPr lang="en-US" sz="4540" b="1">
              <a:solidFill>
                <a:srgbClr val="000000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  <a:p>
            <a:pPr algn="l">
              <a:lnSpc>
                <a:spcPts val="6360"/>
              </a:lnSpc>
            </a:pPr>
            <a:r>
              <a:rPr lang="en-US" sz="4540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DEBIAN LINUX, esclarecendo sobre seu uso, versões, instalação e histórico.</a:t>
            </a:r>
            <a:endParaRPr lang="en-US" sz="4540" b="1">
              <a:solidFill>
                <a:srgbClr val="000000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  <a:p>
            <a:pPr algn="l">
              <a:lnSpc>
                <a:spcPts val="6360"/>
              </a:lnSpc>
            </a:pPr>
          </a:p>
          <a:p>
            <a:pPr algn="l">
              <a:lnSpc>
                <a:spcPts val="6360"/>
              </a:lnSpc>
            </a:pPr>
          </a:p>
        </p:txBody>
      </p:sp>
      <p:sp>
        <p:nvSpPr>
          <p:cNvPr id="4" name="TextBox 4"/>
          <p:cNvSpPr txBox="1"/>
          <p:nvPr/>
        </p:nvSpPr>
        <p:spPr>
          <a:xfrm>
            <a:off x="5029200" y="647700"/>
            <a:ext cx="7665720" cy="24041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75"/>
              </a:lnSpc>
            </a:pPr>
            <a:r>
              <a:rPr lang="en-US" sz="6695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INTRODUÇÃO</a:t>
            </a:r>
            <a:endParaRPr lang="en-US" sz="6695" b="1">
              <a:solidFill>
                <a:srgbClr val="000000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  <a:p>
            <a:pPr algn="ctr">
              <a:lnSpc>
                <a:spcPts val="9375"/>
              </a:lnSpc>
            </a:p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85444" y="47598"/>
            <a:ext cx="13117112" cy="315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15"/>
              </a:lnSpc>
            </a:pPr>
            <a:r>
              <a:rPr lang="en-US" sz="6010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1) O qu</a:t>
            </a:r>
            <a:r>
              <a:rPr lang="en-US" sz="6010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e é uma distribuição Linux?</a:t>
            </a:r>
            <a:endParaRPr lang="en-US" sz="6010" b="1">
              <a:solidFill>
                <a:srgbClr val="000000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  <a:p>
            <a:pPr algn="ctr">
              <a:lnSpc>
                <a:spcPts val="8415"/>
              </a:lnSpc>
            </a:pPr>
          </a:p>
          <a:p>
            <a:pPr algn="ctr">
              <a:lnSpc>
                <a:spcPts val="8415"/>
              </a:lnSpc>
            </a:pPr>
          </a:p>
        </p:txBody>
      </p:sp>
      <p:sp>
        <p:nvSpPr>
          <p:cNvPr id="3" name="Freeform 3"/>
          <p:cNvSpPr/>
          <p:nvPr/>
        </p:nvSpPr>
        <p:spPr>
          <a:xfrm>
            <a:off x="13994413" y="5143500"/>
            <a:ext cx="4293587" cy="5085608"/>
          </a:xfrm>
          <a:custGeom>
            <a:avLst/>
            <a:gdLst/>
            <a:ahLst/>
            <a:cxnLst/>
            <a:rect l="l" t="t" r="r" b="b"/>
            <a:pathLst>
              <a:path w="4293587" h="5085608">
                <a:moveTo>
                  <a:pt x="0" y="0"/>
                </a:moveTo>
                <a:lnTo>
                  <a:pt x="4293587" y="0"/>
                </a:lnTo>
                <a:lnTo>
                  <a:pt x="4293587" y="5085608"/>
                </a:lnTo>
                <a:lnTo>
                  <a:pt x="0" y="508560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6507" y="2105954"/>
            <a:ext cx="18054986" cy="5104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05"/>
              </a:lnSpc>
            </a:pPr>
            <a:r>
              <a:rPr lang="en-US" sz="4145">
                <a:solidFill>
                  <a:srgbClr val="00000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Uma distribuição li</a:t>
            </a:r>
            <a:r>
              <a:rPr lang="en-US" sz="4145">
                <a:solidFill>
                  <a:srgbClr val="00000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nux é um sistema operativo baseado no Kernel (Linux), que por sua vez é o componente central de um sistema operacional, servindo como a camada de software mais próxima do hardware, uma verdadeira ponte para cooperação.</a:t>
            </a:r>
            <a:endParaRPr lang="en-US" sz="4145">
              <a:solidFill>
                <a:srgbClr val="000000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algn="l">
              <a:lnSpc>
                <a:spcPts val="5805"/>
              </a:lnSpc>
            </a:pPr>
          </a:p>
          <a:p>
            <a:pPr algn="l">
              <a:lnSpc>
                <a:spcPts val="5805"/>
              </a:lnSpc>
            </a:pPr>
            <a:r>
              <a:rPr lang="en-US" sz="4145">
                <a:solidFill>
                  <a:srgbClr val="00000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Há diversos tipos de kernels, como o Kernel Linux, Hur etc.</a:t>
            </a:r>
            <a:endParaRPr lang="en-US" sz="4145">
              <a:solidFill>
                <a:srgbClr val="000000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algn="l">
              <a:lnSpc>
                <a:spcPts val="5805"/>
              </a:lnSpc>
            </a:pPr>
          </a:p>
        </p:txBody>
      </p:sp>
      <p:sp>
        <p:nvSpPr>
          <p:cNvPr id="5" name="Freeform 5"/>
          <p:cNvSpPr/>
          <p:nvPr/>
        </p:nvSpPr>
        <p:spPr>
          <a:xfrm>
            <a:off x="12352478" y="7868340"/>
            <a:ext cx="1641935" cy="421950"/>
          </a:xfrm>
          <a:custGeom>
            <a:avLst/>
            <a:gdLst/>
            <a:ahLst/>
            <a:cxnLst/>
            <a:rect l="l" t="t" r="r" b="b"/>
            <a:pathLst>
              <a:path w="1641935" h="421950">
                <a:moveTo>
                  <a:pt x="0" y="0"/>
                </a:moveTo>
                <a:lnTo>
                  <a:pt x="1641935" y="0"/>
                </a:lnTo>
                <a:lnTo>
                  <a:pt x="1641935" y="421950"/>
                </a:lnTo>
                <a:lnTo>
                  <a:pt x="0" y="4219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6657604"/>
            <a:ext cx="3871356" cy="3629396"/>
          </a:xfrm>
          <a:custGeom>
            <a:avLst/>
            <a:gdLst/>
            <a:ahLst/>
            <a:cxnLst/>
            <a:rect l="l" t="t" r="r" b="b"/>
            <a:pathLst>
              <a:path w="3871356" h="3629396">
                <a:moveTo>
                  <a:pt x="0" y="0"/>
                </a:moveTo>
                <a:lnTo>
                  <a:pt x="3871356" y="0"/>
                </a:lnTo>
                <a:lnTo>
                  <a:pt x="3871356" y="3629396"/>
                </a:lnTo>
                <a:lnTo>
                  <a:pt x="0" y="36293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5279" r="-5279" b="-1055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05101" y="-171450"/>
            <a:ext cx="11677799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2)</a:t>
            </a:r>
            <a:r>
              <a:rPr lang="en-US" sz="9200" b="1">
                <a:solidFill>
                  <a:srgbClr val="FFFFFF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O que é o debian?</a:t>
            </a:r>
            <a:endParaRPr lang="en-US" sz="9200" b="1">
              <a:solidFill>
                <a:srgbClr val="FFFFFF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  <a:p>
            <a:pPr algn="ctr">
              <a:lnSpc>
                <a:spcPts val="12880"/>
              </a:lnSpc>
            </a:pPr>
          </a:p>
        </p:txBody>
      </p:sp>
      <p:sp>
        <p:nvSpPr>
          <p:cNvPr id="4" name="TextBox 4"/>
          <p:cNvSpPr txBox="1"/>
          <p:nvPr/>
        </p:nvSpPr>
        <p:spPr>
          <a:xfrm>
            <a:off x="273279" y="2336694"/>
            <a:ext cx="17729218" cy="7135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80"/>
              </a:lnSpc>
            </a:pPr>
            <a:r>
              <a:rPr lang="en-US" sz="3130" b="1">
                <a:solidFill>
                  <a:srgbClr val="FFFFFF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O debian é uma das mais antigas distribuições linux, ela é atualizada até os dias de hoje. Os sistemas Debian atualmente usam o Kernel Linux ou o Kernel FreeBSD.</a:t>
            </a:r>
            <a:endParaRPr lang="en-US" sz="3130" b="1">
              <a:solidFill>
                <a:srgbClr val="FFFFFF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  <a:p>
            <a:pPr algn="l">
              <a:lnSpc>
                <a:spcPts val="4380"/>
              </a:lnSpc>
            </a:pPr>
          </a:p>
          <a:p>
            <a:pPr algn="l">
              <a:lnSpc>
                <a:spcPts val="4380"/>
              </a:lnSpc>
            </a:pPr>
            <a:r>
              <a:rPr lang="en-US" sz="3130" b="1">
                <a:solidFill>
                  <a:srgbClr val="FFFFFF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O Kernel Linux (inspirado no Kernel Unix,) é um núcleo monolítico, uma estrutura onde todas os códigos são executados no lugar do núcleo no modo Kernel (ou modo de supervisão). </a:t>
            </a:r>
            <a:r>
              <a:rPr lang="en-US" sz="3130" b="1">
                <a:solidFill>
                  <a:srgbClr val="FFFFFF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Isso significa que o núcleo tem acesso irrestrito ao hardware do computador, que resulta em um alto desempenho.</a:t>
            </a:r>
            <a:endParaRPr lang="en-US" sz="3130" b="1">
              <a:solidFill>
                <a:srgbClr val="FFFFFF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  <a:p>
            <a:pPr algn="l">
              <a:lnSpc>
                <a:spcPts val="4380"/>
              </a:lnSpc>
            </a:pPr>
          </a:p>
          <a:p>
            <a:pPr algn="l">
              <a:lnSpc>
                <a:spcPts val="4380"/>
              </a:lnSpc>
            </a:pPr>
            <a:r>
              <a:rPr lang="en-US" sz="3130" b="1">
                <a:solidFill>
                  <a:srgbClr val="FFFFFF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O Kernel FreeBSD é um kernel, também de nucleo monolítico, desenvolvido para o Sistema FreeBSD, com todo o código fonte centralizado e um modelo de desenvolvimento mais previsível, além de usar a licença BSD, e não a Linux, que permite o Sistema BSD ser mais flexível e de código privado.</a:t>
            </a:r>
            <a:endParaRPr lang="en-US" sz="3130" b="1">
              <a:solidFill>
                <a:srgbClr val="FFFFFF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  <a:p>
            <a:pPr algn="l">
              <a:lnSpc>
                <a:spcPts val="4380"/>
              </a:lnSpc>
            </a:p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31445" y="6508099"/>
            <a:ext cx="4926426" cy="5271468"/>
          </a:xfrm>
          <a:custGeom>
            <a:avLst/>
            <a:gdLst/>
            <a:ahLst/>
            <a:cxnLst/>
            <a:rect l="l" t="t" r="r" b="b"/>
            <a:pathLst>
              <a:path w="4926426" h="5271468">
                <a:moveTo>
                  <a:pt x="0" y="0"/>
                </a:moveTo>
                <a:lnTo>
                  <a:pt x="4926427" y="0"/>
                </a:lnTo>
                <a:lnTo>
                  <a:pt x="4926427" y="5271468"/>
                </a:lnTo>
                <a:lnTo>
                  <a:pt x="0" y="527146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3601497"/>
            <a:ext cx="18288000" cy="5981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Stable: Esta é a versão de produção do Debian, a que </a:t>
            </a:r>
            <a:r>
              <a:rPr lang="en-US" sz="3400">
                <a:solidFill>
                  <a:srgbClr val="00000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nós primeiramente recomendamos que seja usada. A “oficial”, por assim dizer.</a:t>
            </a:r>
            <a:endParaRPr lang="en-US" sz="3400">
              <a:solidFill>
                <a:srgbClr val="000000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algn="ctr">
              <a:lnSpc>
                <a:spcPts val="4760"/>
              </a:lnSpc>
            </a:pPr>
          </a:p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Testing: Esta é a versão de teste do Debian, aqui há diversas implementações que passarão por testes antes de entrarem na versão estável. Contém as versões mais recentes dos softwares.</a:t>
            </a:r>
            <a:endParaRPr lang="en-US" sz="3400">
              <a:solidFill>
                <a:srgbClr val="000000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algn="ctr">
              <a:lnSpc>
                <a:spcPts val="4760"/>
              </a:lnSpc>
            </a:pPr>
          </a:p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Unstable: é aqui onde ocorre o desenvolvimento real do Debian. É usada por desenvolvedores e pessoas que querem viver no limite (DEBIAN, 2025).</a:t>
            </a:r>
            <a:endParaRPr lang="en-US" sz="3400">
              <a:solidFill>
                <a:srgbClr val="000000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algn="ctr">
              <a:lnSpc>
                <a:spcPts val="4760"/>
              </a:lnSpc>
            </a:pPr>
          </a:p>
        </p:txBody>
      </p:sp>
      <p:sp>
        <p:nvSpPr>
          <p:cNvPr id="4" name="Freeform 4"/>
          <p:cNvSpPr/>
          <p:nvPr/>
        </p:nvSpPr>
        <p:spPr>
          <a:xfrm rot="3463313">
            <a:off x="-1122780" y="-1028700"/>
            <a:ext cx="3878199" cy="4114800"/>
          </a:xfrm>
          <a:custGeom>
            <a:avLst/>
            <a:gdLst/>
            <a:ahLst/>
            <a:cxnLst/>
            <a:rect l="l" t="t" r="r" b="b"/>
            <a:pathLst>
              <a:path w="3878199" h="4114800">
                <a:moveTo>
                  <a:pt x="0" y="0"/>
                </a:moveTo>
                <a:lnTo>
                  <a:pt x="3878199" y="0"/>
                </a:lnTo>
                <a:lnTo>
                  <a:pt x="38781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674962"/>
            <a:ext cx="18288000" cy="2092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25"/>
              </a:lnSpc>
            </a:pPr>
            <a:r>
              <a:rPr lang="en-US" sz="6020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4) Ver</a:t>
            </a:r>
            <a:r>
              <a:rPr lang="en-US" sz="6020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sões DEBIAN:</a:t>
            </a:r>
            <a:endParaRPr lang="en-US" sz="6020" b="1">
              <a:solidFill>
                <a:srgbClr val="000000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  <a:p>
            <a:pPr algn="ctr">
              <a:lnSpc>
                <a:spcPts val="8425"/>
              </a:lnSpc>
            </a:pPr>
          </a:p>
        </p:txBody>
      </p:sp>
      <p:sp>
        <p:nvSpPr>
          <p:cNvPr id="6" name="TextBox 6"/>
          <p:cNvSpPr txBox="1"/>
          <p:nvPr/>
        </p:nvSpPr>
        <p:spPr>
          <a:xfrm>
            <a:off x="606709" y="1352671"/>
            <a:ext cx="11692496" cy="2734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</a:p>
          <a:p>
            <a:pPr algn="ctr">
              <a:lnSpc>
                <a:spcPts val="7280"/>
              </a:lnSpc>
            </a:pPr>
            <a:r>
              <a:rPr lang="en-US" sz="5200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Há 3 versõe</a:t>
            </a:r>
            <a:r>
              <a:rPr lang="en-US" sz="5200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s de Debian disponíveis:</a:t>
            </a:r>
            <a:endParaRPr lang="en-US" sz="5200" b="1">
              <a:solidFill>
                <a:srgbClr val="000000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  <a:p>
            <a:pPr algn="ctr">
              <a:lnSpc>
                <a:spcPts val="7280"/>
              </a:lnSpc>
            </a:p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16927" y="3058934"/>
            <a:ext cx="7605581" cy="5704186"/>
          </a:xfrm>
          <a:custGeom>
            <a:avLst/>
            <a:gdLst/>
            <a:ahLst/>
            <a:cxnLst/>
            <a:rect l="l" t="t" r="r" b="b"/>
            <a:pathLst>
              <a:path w="7605581" h="5704186">
                <a:moveTo>
                  <a:pt x="0" y="0"/>
                </a:moveTo>
                <a:lnTo>
                  <a:pt x="7605581" y="0"/>
                </a:lnTo>
                <a:lnTo>
                  <a:pt x="7605581" y="5704185"/>
                </a:lnTo>
                <a:lnTo>
                  <a:pt x="0" y="570418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426731" y="363539"/>
            <a:ext cx="18288000" cy="3162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10"/>
              </a:lnSpc>
            </a:pPr>
            <a:r>
              <a:rPr lang="en-US" sz="6005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Parte Prática 1:</a:t>
            </a:r>
            <a:endParaRPr lang="en-US" sz="6005" b="1">
              <a:solidFill>
                <a:srgbClr val="000000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  <a:p>
            <a:pPr algn="ctr">
              <a:lnSpc>
                <a:spcPts val="8410"/>
              </a:lnSpc>
            </a:pPr>
            <a:r>
              <a:rPr lang="en-US" sz="6005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Como acessar?</a:t>
            </a:r>
            <a:endParaRPr lang="en-US" sz="6005" b="1">
              <a:solidFill>
                <a:srgbClr val="000000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  <a:p>
            <a:pPr algn="ctr">
              <a:lnSpc>
                <a:spcPts val="8410"/>
              </a:lnSpc>
            </a:pPr>
          </a:p>
        </p:txBody>
      </p:sp>
      <p:sp>
        <p:nvSpPr>
          <p:cNvPr id="4" name="TextBox 4"/>
          <p:cNvSpPr txBox="1"/>
          <p:nvPr/>
        </p:nvSpPr>
        <p:spPr>
          <a:xfrm>
            <a:off x="661079" y="3224409"/>
            <a:ext cx="9144000" cy="5287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0"/>
              </a:lnSpc>
            </a:pPr>
            <a:r>
              <a:rPr lang="en-US" sz="3740">
                <a:solidFill>
                  <a:srgbClr val="00000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A principal forma de se instalar o debian é baixando sua iso através do site oficial do debian, depois disso você só precisa entrar na bios do computador e configurá-la para inicializar o sistema a partir da sua unidade de armazenamento com a ISO (Pen-drive, CD/DVD, SSD, etc).</a:t>
            </a:r>
            <a:endParaRPr lang="en-US" sz="3740">
              <a:solidFill>
                <a:srgbClr val="000000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511709"/>
            <a:ext cx="18736255" cy="12087906"/>
          </a:xfrm>
          <a:custGeom>
            <a:avLst/>
            <a:gdLst/>
            <a:ahLst/>
            <a:cxnLst/>
            <a:rect l="l" t="t" r="r" b="b"/>
            <a:pathLst>
              <a:path w="18736255" h="12087906">
                <a:moveTo>
                  <a:pt x="0" y="0"/>
                </a:moveTo>
                <a:lnTo>
                  <a:pt x="18736255" y="0"/>
                </a:lnTo>
                <a:lnTo>
                  <a:pt x="18736255" y="12087906"/>
                </a:lnTo>
                <a:lnTo>
                  <a:pt x="0" y="1208790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4329" t="-5263" r="-4329"/>
            </a:stretch>
          </a:blipFill>
        </p:spPr>
        <p:txBody>
          <a:bodyPr/>
          <a:p>
            <a:endParaRPr lang="pt-B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457200" y="-184785"/>
            <a:ext cx="17889855" cy="176276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ts val="7680"/>
              </a:lnSpc>
            </a:pPr>
            <a:r>
              <a:rPr lang="pt-BR" altLang="en-US" sz="5485" b="1">
                <a:solidFill>
                  <a:srgbClr val="FFFFFF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Parte Pratica </a:t>
            </a:r>
            <a:r>
              <a:rPr lang="en-US" sz="5485" b="1">
                <a:solidFill>
                  <a:srgbClr val="FFFFFF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2:</a:t>
            </a:r>
            <a:endParaRPr lang="en-US" sz="5485" b="1">
              <a:solidFill>
                <a:srgbClr val="FFFFFF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  <a:p>
            <a:pPr algn="ctr">
              <a:lnSpc>
                <a:spcPts val="7680"/>
              </a:lnSpc>
            </a:pPr>
            <a:r>
              <a:rPr lang="en-US" sz="5485" b="1">
                <a:solidFill>
                  <a:srgbClr val="FFFFFF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As formas de se usar debian</a:t>
            </a:r>
            <a:r>
              <a:rPr lang="en-US" sz="5485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:</a:t>
            </a:r>
            <a:endParaRPr lang="en-US" sz="5485" b="1">
              <a:solidFill>
                <a:srgbClr val="000000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489835" y="5143500"/>
            <a:ext cx="13756640" cy="525462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4000"/>
              </a:lnSpc>
            </a:pPr>
            <a:r>
              <a:rPr lang="en-US" sz="2855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Você pode usar o debian de duas formas principais: com ou sem interface gráfica.</a:t>
            </a:r>
            <a:endParaRPr lang="en-US" sz="2855">
              <a:solidFill>
                <a:srgbClr val="FFFFF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algn="ctr">
              <a:lnSpc>
                <a:spcPts val="4000"/>
              </a:lnSpc>
            </a:pPr>
            <a:r>
              <a:rPr lang="en-US" sz="2855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Por padrão o debian é instalado com o GNOME, que é um tipo de GUI  compativel com o  debian (ex: KDE, XFCE etc).</a:t>
            </a:r>
            <a:endParaRPr lang="en-US" sz="2855">
              <a:solidFill>
                <a:srgbClr val="FFFFF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algn="ctr">
              <a:lnSpc>
                <a:spcPts val="4000"/>
              </a:lnSpc>
            </a:pPr>
            <a:r>
              <a:rPr lang="en-US" sz="2855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Você também pode usar o debian apenas com o terminal, com todas as funcionalidades, mas sem a interface gráfica.</a:t>
            </a:r>
            <a:endParaRPr lang="en-US" sz="2855">
              <a:solidFill>
                <a:srgbClr val="FFFFF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algn="ctr">
              <a:lnSpc>
                <a:spcPts val="4000"/>
              </a:lnSpc>
            </a:pPr>
          </a:p>
          <a:p>
            <a:pPr algn="ctr">
              <a:lnSpc>
                <a:spcPts val="4000"/>
              </a:lnSpc>
            </a:pPr>
            <a:r>
              <a:rPr lang="en-US" sz="2855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Você pode entrar no terminal do Debian, mesmo com uma GUI, apertando Ctrl-Alt-F3, e voltar, usando Ctrl-Alt-F2.</a:t>
            </a:r>
            <a:endParaRPr lang="en-US" sz="2855">
              <a:solidFill>
                <a:srgbClr val="FFFFF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49535">
            <a:off x="13008114" y="4546656"/>
            <a:ext cx="3575946" cy="3508897"/>
          </a:xfrm>
          <a:custGeom>
            <a:avLst/>
            <a:gdLst/>
            <a:ahLst/>
            <a:cxnLst/>
            <a:rect l="l" t="t" r="r" b="b"/>
            <a:pathLst>
              <a:path w="3575946" h="3508897">
                <a:moveTo>
                  <a:pt x="0" y="0"/>
                </a:moveTo>
                <a:lnTo>
                  <a:pt x="3575946" y="0"/>
                </a:lnTo>
                <a:lnTo>
                  <a:pt x="3575946" y="3508898"/>
                </a:lnTo>
                <a:lnTo>
                  <a:pt x="0" y="350889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96087" y="-2657715"/>
            <a:ext cx="4926426" cy="5271468"/>
          </a:xfrm>
          <a:custGeom>
            <a:avLst/>
            <a:gdLst/>
            <a:ahLst/>
            <a:cxnLst/>
            <a:rect l="l" t="t" r="r" b="b"/>
            <a:pathLst>
              <a:path w="4926426" h="5271468">
                <a:moveTo>
                  <a:pt x="0" y="0"/>
                </a:moveTo>
                <a:lnTo>
                  <a:pt x="4926426" y="0"/>
                </a:lnTo>
                <a:lnTo>
                  <a:pt x="4926426" y="5271468"/>
                </a:lnTo>
                <a:lnTo>
                  <a:pt x="0" y="52714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648200" y="190500"/>
            <a:ext cx="9141460" cy="2291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35"/>
              </a:lnSpc>
            </a:pPr>
            <a:r>
              <a:rPr lang="en-US" sz="6385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P</a:t>
            </a:r>
            <a:r>
              <a:rPr lang="pt-BR" altLang="en-US" sz="6385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arte Pratica</a:t>
            </a:r>
            <a:r>
              <a:rPr lang="en-US" sz="6385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3:</a:t>
            </a:r>
            <a:endParaRPr lang="en-US" sz="6385" b="1">
              <a:solidFill>
                <a:srgbClr val="000000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  <a:p>
            <a:pPr algn="ctr">
              <a:lnSpc>
                <a:spcPts val="8935"/>
              </a:lnSpc>
            </a:pPr>
            <a:r>
              <a:rPr lang="en-US" sz="6385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Códigos úteis</a:t>
            </a:r>
            <a:endParaRPr lang="en-US" sz="6385" b="1">
              <a:solidFill>
                <a:srgbClr val="000000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-2845761" y="6071997"/>
            <a:ext cx="4926426" cy="5271468"/>
          </a:xfrm>
          <a:custGeom>
            <a:avLst/>
            <a:gdLst/>
            <a:ahLst/>
            <a:cxnLst/>
            <a:rect l="l" t="t" r="r" b="b"/>
            <a:pathLst>
              <a:path w="4926426" h="5271468">
                <a:moveTo>
                  <a:pt x="0" y="0"/>
                </a:moveTo>
                <a:lnTo>
                  <a:pt x="4926426" y="0"/>
                </a:lnTo>
                <a:lnTo>
                  <a:pt x="4926426" y="5271467"/>
                </a:lnTo>
                <a:lnTo>
                  <a:pt x="0" y="52714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80615" y="3048127"/>
            <a:ext cx="8192488" cy="5981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Há alguns códigos úteis para quem quer participar da experiência Linux no Debian.</a:t>
            </a:r>
            <a:endParaRPr lang="en-US" sz="3400">
              <a:solidFill>
                <a:srgbClr val="000000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Quando entrar no terminal para fazer seu login, escreva “root” no nome e coloque a senha do administrador (essa senha é definida por você na hora da instalação). Isso lhe dará controle absoluto e irrestrito sobre o sistema e até sobre outros usuários.</a:t>
            </a:r>
            <a:endParaRPr lang="en-US" sz="3400">
              <a:solidFill>
                <a:srgbClr val="000000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-2251341" y="-2486140"/>
            <a:ext cx="4926426" cy="5271468"/>
          </a:xfrm>
          <a:custGeom>
            <a:avLst/>
            <a:gdLst/>
            <a:ahLst/>
            <a:cxnLst/>
            <a:rect l="l" t="t" r="r" b="b"/>
            <a:pathLst>
              <a:path w="4926426" h="5271468">
                <a:moveTo>
                  <a:pt x="0" y="0"/>
                </a:moveTo>
                <a:lnTo>
                  <a:pt x="4926426" y="0"/>
                </a:lnTo>
                <a:lnTo>
                  <a:pt x="4926426" y="5271468"/>
                </a:lnTo>
                <a:lnTo>
                  <a:pt x="0" y="52714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56127" y="5763109"/>
            <a:ext cx="3283142" cy="4277710"/>
          </a:xfrm>
          <a:custGeom>
            <a:avLst/>
            <a:gdLst/>
            <a:ahLst/>
            <a:cxnLst/>
            <a:rect l="l" t="t" r="r" b="b"/>
            <a:pathLst>
              <a:path w="3283142" h="4277710">
                <a:moveTo>
                  <a:pt x="0" y="0"/>
                </a:moveTo>
                <a:lnTo>
                  <a:pt x="3283143" y="0"/>
                </a:lnTo>
                <a:lnTo>
                  <a:pt x="3283143" y="4277710"/>
                </a:lnTo>
                <a:lnTo>
                  <a:pt x="0" y="427771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666694" y="785317"/>
            <a:ext cx="4435810" cy="4358183"/>
          </a:xfrm>
          <a:custGeom>
            <a:avLst/>
            <a:gdLst/>
            <a:ahLst/>
            <a:cxnLst/>
            <a:rect l="l" t="t" r="r" b="b"/>
            <a:pathLst>
              <a:path w="4435810" h="4358183">
                <a:moveTo>
                  <a:pt x="0" y="0"/>
                </a:moveTo>
                <a:lnTo>
                  <a:pt x="4435809" y="0"/>
                </a:lnTo>
                <a:lnTo>
                  <a:pt x="4435809" y="4358183"/>
                </a:lnTo>
                <a:lnTo>
                  <a:pt x="0" y="4358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02966" y="1394245"/>
            <a:ext cx="9325921" cy="4076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20"/>
              </a:lnSpc>
            </a:pPr>
            <a:r>
              <a:rPr lang="en-US" sz="3870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Multi-Usuário</a:t>
            </a:r>
            <a:endParaRPr lang="en-US" sz="3870" b="1">
              <a:solidFill>
                <a:srgbClr val="000000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  <a:p>
            <a:pPr algn="ctr">
              <a:lnSpc>
                <a:spcPts val="5420"/>
              </a:lnSpc>
            </a:pPr>
            <a:r>
              <a:rPr lang="en-US" sz="3870">
                <a:solidFill>
                  <a:srgbClr val="00000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Outra funcionalidade  interessante  é o fato de que é possível logar em diversos usuários pelo terminal, ao mesmo tempo. Apenas clique Ctrl-Alt-F4 até F7 e veja a mágica acontecer.</a:t>
            </a:r>
            <a:endParaRPr lang="en-US" sz="3870">
              <a:solidFill>
                <a:srgbClr val="000000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708655" y="5929638"/>
            <a:ext cx="9144000" cy="3328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0"/>
              </a:lnSpc>
            </a:pPr>
            <a:r>
              <a:rPr lang="en-US" sz="3795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SU</a:t>
            </a:r>
            <a:endParaRPr lang="en-US" sz="3795" b="1">
              <a:solidFill>
                <a:srgbClr val="000000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  <a:p>
            <a:pPr algn="ctr">
              <a:lnSpc>
                <a:spcPts val="5310"/>
              </a:lnSpc>
            </a:pPr>
            <a:r>
              <a:rPr lang="en-US" sz="3795">
                <a:solidFill>
                  <a:srgbClr val="00000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O su é uma maneira de um usuário normal ganhar privilégios administrativos sem precisar da palavra passe do root;</a:t>
            </a:r>
            <a:endParaRPr lang="en-US" sz="3795">
              <a:solidFill>
                <a:srgbClr val="000000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5369</Words>
  <Application>WPS Presentation</Application>
  <PresentationFormat>On-screen Show (4:3)</PresentationFormat>
  <Paragraphs>139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Arial</vt:lpstr>
      <vt:lpstr>SimSun</vt:lpstr>
      <vt:lpstr>Wingdings</vt:lpstr>
      <vt:lpstr>Open Sans Bold</vt:lpstr>
      <vt:lpstr>Open Sans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Gustavo Assis Caligaris Igor Matheus de França Fernandes</dc:title>
  <dc:creator/>
  <cp:lastModifiedBy>GUILHERMINO</cp:lastModifiedBy>
  <cp:revision>2</cp:revision>
  <dcterms:created xsi:type="dcterms:W3CDTF">2006-08-16T00:00:00Z</dcterms:created>
  <dcterms:modified xsi:type="dcterms:W3CDTF">2025-09-11T11:45:32Z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E2E0826277834ADF91D79831A02CED99_12</vt:lpwstr>
  </property>
  <property fmtid="{D5CDD505-2E9C-101B-9397-08002B2CF9AE}" pid="3" name="KSOProductBuildVer">
    <vt:lpwstr>1046-12.2.0.22549</vt:lpwstr>
  </property>
</Properties>
</file>